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5" r:id="rId5"/>
    <p:sldId id="263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088E8-00E1-4E29-B3C6-6465A5694A28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904D3F-CD62-4F9A-AFB5-9A81F49328FD}">
      <dgm:prSet phldrT="[Text]" custT="1"/>
      <dgm:spPr/>
      <dgm:t>
        <a:bodyPr/>
        <a:lstStyle/>
        <a:p>
          <a:r>
            <a:rPr lang="en-US" sz="1800" dirty="0"/>
            <a:t>Reduce Undue Industry Influence on the CRIS Research Agenda</a:t>
          </a:r>
        </a:p>
      </dgm:t>
    </dgm:pt>
    <dgm:pt modelId="{BC47FA8B-18C8-4203-ACB9-C272C7BA3716}" type="parTrans" cxnId="{34DFB794-6E5A-4693-A2A5-A00FB5BD0360}">
      <dgm:prSet/>
      <dgm:spPr/>
      <dgm:t>
        <a:bodyPr/>
        <a:lstStyle/>
        <a:p>
          <a:endParaRPr lang="en-US"/>
        </a:p>
      </dgm:t>
    </dgm:pt>
    <dgm:pt modelId="{F12AAA82-D00D-444B-8E80-291606224834}" type="sibTrans" cxnId="{34DFB794-6E5A-4693-A2A5-A00FB5BD0360}">
      <dgm:prSet/>
      <dgm:spPr/>
      <dgm:t>
        <a:bodyPr/>
        <a:lstStyle/>
        <a:p>
          <a:endParaRPr lang="en-US"/>
        </a:p>
      </dgm:t>
    </dgm:pt>
    <dgm:pt modelId="{4B8225E3-3769-4208-B373-FA4205430CD7}">
      <dgm:prSet phldrT="[Text]"/>
      <dgm:spPr/>
      <dgm:t>
        <a:bodyPr/>
        <a:lstStyle/>
        <a:p>
          <a:pPr marL="171450" indent="-171450"/>
          <a:r>
            <a:rPr lang="en-US" dirty="0"/>
            <a:t>Balance the industry EIC membership with representatives from academia, NGOs, and regulatory agencies.</a:t>
          </a:r>
        </a:p>
      </dgm:t>
    </dgm:pt>
    <dgm:pt modelId="{676ED619-E2D7-4859-9658-F05EC1635ED9}" type="parTrans" cxnId="{8FA40B28-1AB9-4279-BDEB-B77C737292F6}">
      <dgm:prSet/>
      <dgm:spPr/>
      <dgm:t>
        <a:bodyPr/>
        <a:lstStyle/>
        <a:p>
          <a:endParaRPr lang="en-US"/>
        </a:p>
      </dgm:t>
    </dgm:pt>
    <dgm:pt modelId="{929ED5D3-E98B-4EC7-B550-E5AE4B61C7FF}" type="sibTrans" cxnId="{8FA40B28-1AB9-4279-BDEB-B77C737292F6}">
      <dgm:prSet/>
      <dgm:spPr/>
      <dgm:t>
        <a:bodyPr/>
        <a:lstStyle/>
        <a:p>
          <a:endParaRPr lang="en-US"/>
        </a:p>
      </dgm:t>
    </dgm:pt>
    <dgm:pt modelId="{5316ABF1-A607-4D01-BC48-B79545D3F46E}">
      <dgm:prSet phldrT="[Text]"/>
      <dgm:spPr/>
      <dgm:t>
        <a:bodyPr/>
        <a:lstStyle/>
        <a:p>
          <a:pPr marL="171450" indent="-171450"/>
          <a:r>
            <a:rPr lang="en-US" dirty="0"/>
            <a:t>Document &amp; publish EIC decision criteria used to identify the CRIS research agenda.</a:t>
          </a:r>
        </a:p>
      </dgm:t>
    </dgm:pt>
    <dgm:pt modelId="{2607D19A-0F72-4BE3-B0F8-AF7EE95183EF}" type="parTrans" cxnId="{1A7EC4EE-6BB4-495F-8FB6-888F7DD9337E}">
      <dgm:prSet/>
      <dgm:spPr/>
      <dgm:t>
        <a:bodyPr/>
        <a:lstStyle/>
        <a:p>
          <a:endParaRPr lang="en-US"/>
        </a:p>
      </dgm:t>
    </dgm:pt>
    <dgm:pt modelId="{72B9C7E1-D453-448C-A81A-6801CCB44DA7}" type="sibTrans" cxnId="{1A7EC4EE-6BB4-495F-8FB6-888F7DD9337E}">
      <dgm:prSet/>
      <dgm:spPr/>
      <dgm:t>
        <a:bodyPr/>
        <a:lstStyle/>
        <a:p>
          <a:endParaRPr lang="en-US"/>
        </a:p>
      </dgm:t>
    </dgm:pt>
    <dgm:pt modelId="{DD4E6B48-0663-441B-A341-FC67D5FC7EAD}">
      <dgm:prSet phldrT="[Text]"/>
      <dgm:spPr/>
      <dgm:t>
        <a:bodyPr/>
        <a:lstStyle/>
        <a:p>
          <a:pPr marL="171450" indent="-171450"/>
          <a:r>
            <a:rPr lang="en-US" dirty="0"/>
            <a:t>The principal investigator at CRIS or a CRIS partner retains study design ownership.</a:t>
          </a:r>
        </a:p>
      </dgm:t>
    </dgm:pt>
    <dgm:pt modelId="{6F54766B-85A6-4AB2-BEB7-C0CF227B720E}" type="parTrans" cxnId="{4E10321D-A882-4064-854F-AE41038CB5A2}">
      <dgm:prSet/>
      <dgm:spPr/>
      <dgm:t>
        <a:bodyPr/>
        <a:lstStyle/>
        <a:p>
          <a:endParaRPr lang="en-US"/>
        </a:p>
      </dgm:t>
    </dgm:pt>
    <dgm:pt modelId="{5853A00E-5DB9-4656-BFD4-B7D01BC3701B}" type="sibTrans" cxnId="{4E10321D-A882-4064-854F-AE41038CB5A2}">
      <dgm:prSet/>
      <dgm:spPr/>
      <dgm:t>
        <a:bodyPr/>
        <a:lstStyle/>
        <a:p>
          <a:endParaRPr lang="en-US"/>
        </a:p>
      </dgm:t>
    </dgm:pt>
    <dgm:pt modelId="{431FF479-4D12-4892-A0DD-5F75ADBEDD19}">
      <dgm:prSet phldrT="[Text]"/>
      <dgm:spPr/>
      <dgm:t>
        <a:bodyPr/>
        <a:lstStyle/>
        <a:p>
          <a:pPr marL="171450" indent="-171450"/>
          <a:r>
            <a:rPr lang="en-US" dirty="0"/>
            <a:t>The CRIS EIC, EAC, or ad hoc experts may provide input and feedback on a study design proposal, but are not in a position to directly update, edit or otherwise influence the final study design or conduct.</a:t>
          </a:r>
        </a:p>
      </dgm:t>
    </dgm:pt>
    <dgm:pt modelId="{0D54D268-27FF-415E-9D2B-92F75B815B4E}" type="parTrans" cxnId="{5BB68D83-7F73-4BBE-87E3-EBBCB3A3CD65}">
      <dgm:prSet/>
      <dgm:spPr/>
      <dgm:t>
        <a:bodyPr/>
        <a:lstStyle/>
        <a:p>
          <a:endParaRPr lang="en-US"/>
        </a:p>
      </dgm:t>
    </dgm:pt>
    <dgm:pt modelId="{6C3E643F-0226-4474-B503-A3E83A1A382D}" type="sibTrans" cxnId="{5BB68D83-7F73-4BBE-87E3-EBBCB3A3CD65}">
      <dgm:prSet/>
      <dgm:spPr/>
      <dgm:t>
        <a:bodyPr/>
        <a:lstStyle/>
        <a:p>
          <a:endParaRPr lang="en-US"/>
        </a:p>
      </dgm:t>
    </dgm:pt>
    <dgm:pt modelId="{7B34DC61-080D-4885-84A6-D3FF5820666C}">
      <dgm:prSet phldrT="[Text]" custT="1"/>
      <dgm:spPr/>
      <dgm:t>
        <a:bodyPr/>
        <a:lstStyle/>
        <a:p>
          <a:r>
            <a:rPr lang="en-US" sz="1800" dirty="0"/>
            <a:t>Avoid the Use of Animal Testing Whenever Possible</a:t>
          </a:r>
        </a:p>
      </dgm:t>
    </dgm:pt>
    <dgm:pt modelId="{15B69684-3830-4310-963C-4FCBD6BF3BFE}" type="parTrans" cxnId="{19A5A975-21BA-4F53-AA43-9EE9C5D78757}">
      <dgm:prSet/>
      <dgm:spPr/>
      <dgm:t>
        <a:bodyPr/>
        <a:lstStyle/>
        <a:p>
          <a:endParaRPr lang="en-US"/>
        </a:p>
      </dgm:t>
    </dgm:pt>
    <dgm:pt modelId="{BCFED162-69FE-4B75-8E5D-210294D2015E}" type="sibTrans" cxnId="{19A5A975-21BA-4F53-AA43-9EE9C5D78757}">
      <dgm:prSet/>
      <dgm:spPr/>
      <dgm:t>
        <a:bodyPr/>
        <a:lstStyle/>
        <a:p>
          <a:endParaRPr lang="en-US"/>
        </a:p>
      </dgm:t>
    </dgm:pt>
    <dgm:pt modelId="{E86743FE-1863-4958-9BCB-426F230A951B}">
      <dgm:prSet phldrT="[Text]"/>
      <dgm:spPr/>
      <dgm:t>
        <a:bodyPr/>
        <a:lstStyle/>
        <a:p>
          <a:pPr marL="171450" indent="-171450"/>
          <a:r>
            <a:rPr lang="en-US" dirty="0"/>
            <a:t>CRIS supports the principles of the 3Rs- Reduce, Refine, and Replace- in toxicological testing using animals.</a:t>
          </a:r>
        </a:p>
      </dgm:t>
    </dgm:pt>
    <dgm:pt modelId="{F89C41E5-2F5B-4D02-97F7-CFFAA915BC04}" type="parTrans" cxnId="{0DBF0E14-F5CC-4F49-B7F3-99C8FA9047F6}">
      <dgm:prSet/>
      <dgm:spPr/>
      <dgm:t>
        <a:bodyPr/>
        <a:lstStyle/>
        <a:p>
          <a:endParaRPr lang="en-US"/>
        </a:p>
      </dgm:t>
    </dgm:pt>
    <dgm:pt modelId="{70F21587-9B6C-41DC-A92D-88EE4571C340}" type="sibTrans" cxnId="{0DBF0E14-F5CC-4F49-B7F3-99C8FA9047F6}">
      <dgm:prSet/>
      <dgm:spPr/>
      <dgm:t>
        <a:bodyPr/>
        <a:lstStyle/>
        <a:p>
          <a:endParaRPr lang="en-US"/>
        </a:p>
      </dgm:t>
    </dgm:pt>
    <dgm:pt modelId="{3BF8B39C-E547-4BF0-B0D1-E351F4A3413C}">
      <dgm:prSet phldrT="[Text]"/>
      <dgm:spPr/>
      <dgm:t>
        <a:bodyPr/>
        <a:lstStyle/>
        <a:p>
          <a:pPr marL="171450" indent="-171450"/>
          <a:r>
            <a:rPr lang="en-US" dirty="0"/>
            <a:t>Publish the EIC process &amp; decisions.</a:t>
          </a:r>
        </a:p>
      </dgm:t>
    </dgm:pt>
    <dgm:pt modelId="{76F00B29-18E4-4B46-86B0-C5B290344DB0}" type="parTrans" cxnId="{CAA285D8-3886-4B48-A379-072FA8FF3B6B}">
      <dgm:prSet/>
      <dgm:spPr/>
      <dgm:t>
        <a:bodyPr/>
        <a:lstStyle/>
        <a:p>
          <a:endParaRPr lang="en-US"/>
        </a:p>
      </dgm:t>
    </dgm:pt>
    <dgm:pt modelId="{DC3F6D79-D8C3-4C0C-A9BB-BE1F5A6A22F3}" type="sibTrans" cxnId="{CAA285D8-3886-4B48-A379-072FA8FF3B6B}">
      <dgm:prSet/>
      <dgm:spPr/>
      <dgm:t>
        <a:bodyPr/>
        <a:lstStyle/>
        <a:p>
          <a:endParaRPr lang="en-US"/>
        </a:p>
      </dgm:t>
    </dgm:pt>
    <dgm:pt modelId="{B1C8B2B2-804A-4004-8DDD-1C18DC7602B7}">
      <dgm:prSet phldrT="[Text]"/>
      <dgm:spPr/>
      <dgm:t>
        <a:bodyPr/>
        <a:lstStyle/>
        <a:p>
          <a:pPr marL="171450" indent="-171450"/>
          <a:r>
            <a:rPr lang="en-US" dirty="0"/>
            <a:t>Comments on a research proposal or study design are to be documented &amp; published.</a:t>
          </a:r>
        </a:p>
      </dgm:t>
    </dgm:pt>
    <dgm:pt modelId="{9629F40D-5007-4DD3-ADFC-AE6F49DB3538}" type="parTrans" cxnId="{C5AF3A26-A35F-4427-B2C5-42F1161D4E06}">
      <dgm:prSet/>
      <dgm:spPr/>
      <dgm:t>
        <a:bodyPr/>
        <a:lstStyle/>
        <a:p>
          <a:endParaRPr lang="en-US"/>
        </a:p>
      </dgm:t>
    </dgm:pt>
    <dgm:pt modelId="{E6E95242-9855-4F63-8F80-C96C7493DDD8}" type="sibTrans" cxnId="{C5AF3A26-A35F-4427-B2C5-42F1161D4E06}">
      <dgm:prSet/>
      <dgm:spPr/>
      <dgm:t>
        <a:bodyPr/>
        <a:lstStyle/>
        <a:p>
          <a:endParaRPr lang="en-US"/>
        </a:p>
      </dgm:t>
    </dgm:pt>
    <dgm:pt modelId="{33593AB6-9004-4136-95BC-39CCEA19AF9C}">
      <dgm:prSet phldrT="[Text]"/>
      <dgm:spPr/>
      <dgm:t>
        <a:bodyPr/>
        <a:lstStyle/>
        <a:p>
          <a:pPr marL="171450" indent="-171450"/>
          <a:r>
            <a:rPr lang="en-US" dirty="0"/>
            <a:t>CRIS researchers shall abide by MSU’s animal care program when conducting any necessary research using animals.</a:t>
          </a:r>
        </a:p>
      </dgm:t>
    </dgm:pt>
    <dgm:pt modelId="{6EA22EA0-4F3C-445E-AAB2-AD30EE1F77D1}" type="parTrans" cxnId="{C4E83EE9-FE0D-42B1-91A2-3DDA9A077B66}">
      <dgm:prSet/>
      <dgm:spPr/>
      <dgm:t>
        <a:bodyPr/>
        <a:lstStyle/>
        <a:p>
          <a:endParaRPr lang="en-US"/>
        </a:p>
      </dgm:t>
    </dgm:pt>
    <dgm:pt modelId="{B9BD25C4-F33B-4235-8089-3DF674360F1A}" type="sibTrans" cxnId="{C4E83EE9-FE0D-42B1-91A2-3DDA9A077B66}">
      <dgm:prSet/>
      <dgm:spPr/>
      <dgm:t>
        <a:bodyPr/>
        <a:lstStyle/>
        <a:p>
          <a:endParaRPr lang="en-US"/>
        </a:p>
      </dgm:t>
    </dgm:pt>
    <dgm:pt modelId="{A8165EED-5DD8-4DB5-BB49-313C53DB353A}">
      <dgm:prSet phldrT="[Text]"/>
      <dgm:spPr/>
      <dgm:t>
        <a:bodyPr/>
        <a:lstStyle/>
        <a:p>
          <a:pPr marL="171450" indent="-171450"/>
          <a:r>
            <a:rPr lang="en-US" dirty="0"/>
            <a:t>CRIS researchers are directed to preferentially use non-animal models where appropriate and possible. </a:t>
          </a:r>
        </a:p>
      </dgm:t>
    </dgm:pt>
    <dgm:pt modelId="{7116FCF6-3FE9-41A3-8DF7-966D57A4E744}" type="parTrans" cxnId="{5075FA58-C070-4EAC-8246-D26602201AC2}">
      <dgm:prSet/>
      <dgm:spPr/>
      <dgm:t>
        <a:bodyPr/>
        <a:lstStyle/>
        <a:p>
          <a:endParaRPr lang="en-US"/>
        </a:p>
      </dgm:t>
    </dgm:pt>
    <dgm:pt modelId="{CE69D983-7716-4FE4-AFFF-1EE319B1A59D}" type="sibTrans" cxnId="{5075FA58-C070-4EAC-8246-D26602201AC2}">
      <dgm:prSet/>
      <dgm:spPr/>
      <dgm:t>
        <a:bodyPr/>
        <a:lstStyle/>
        <a:p>
          <a:endParaRPr lang="en-US"/>
        </a:p>
      </dgm:t>
    </dgm:pt>
    <dgm:pt modelId="{08FC1B24-A9A5-4725-83E1-E9A747E52A3D}">
      <dgm:prSet phldrT="[Text]"/>
      <dgm:spPr/>
      <dgm:t>
        <a:bodyPr/>
        <a:lstStyle/>
        <a:p>
          <a:pPr marL="171450" indent="-171450"/>
          <a:r>
            <a:rPr lang="en-US" dirty="0"/>
            <a:t>Once a study commences, results are not discussed or shared with CRIS membership until after publication. </a:t>
          </a:r>
          <a:r>
            <a:rPr lang="en-US" dirty="0">
              <a:solidFill>
                <a:schemeClr val="tx1"/>
              </a:solidFill>
            </a:rPr>
            <a:t>High level updates on the progress of the research will be shared as part of CRIS business meetings or newsletters.</a:t>
          </a:r>
        </a:p>
      </dgm:t>
    </dgm:pt>
    <dgm:pt modelId="{CA9DE0D1-77A8-4750-899A-C7FF49DCF905}" type="parTrans" cxnId="{B6B0D061-8B27-4B8C-B050-2A0B61D46985}">
      <dgm:prSet/>
      <dgm:spPr/>
      <dgm:t>
        <a:bodyPr/>
        <a:lstStyle/>
        <a:p>
          <a:endParaRPr lang="en-US"/>
        </a:p>
      </dgm:t>
    </dgm:pt>
    <dgm:pt modelId="{7F3CE0E8-132B-4774-A232-3807A4D2635E}" type="sibTrans" cxnId="{B6B0D061-8B27-4B8C-B050-2A0B61D46985}">
      <dgm:prSet/>
      <dgm:spPr/>
      <dgm:t>
        <a:bodyPr/>
        <a:lstStyle/>
        <a:p>
          <a:endParaRPr lang="en-US"/>
        </a:p>
      </dgm:t>
    </dgm:pt>
    <dgm:pt modelId="{49E97BDF-D8B9-4843-BD9F-672C8F8BE880}">
      <dgm:prSet phldrT="[Text]"/>
      <dgm:spPr/>
      <dgm:t>
        <a:bodyPr/>
        <a:lstStyle/>
        <a:p>
          <a:pPr marL="171450" indent="-171450"/>
          <a:r>
            <a:rPr lang="en-US" dirty="0"/>
            <a:t>Recuse CRIS members from influence or voting on research proposals submitted by that member. </a:t>
          </a:r>
        </a:p>
      </dgm:t>
    </dgm:pt>
    <dgm:pt modelId="{9493AADE-ABEE-49E7-90E0-7485F564E370}" type="parTrans" cxnId="{0CE6AFEE-77D6-400C-AE99-94C5E41A987A}">
      <dgm:prSet/>
      <dgm:spPr/>
      <dgm:t>
        <a:bodyPr/>
        <a:lstStyle/>
        <a:p>
          <a:endParaRPr lang="en-US"/>
        </a:p>
      </dgm:t>
    </dgm:pt>
    <dgm:pt modelId="{BF2BDD94-5E43-4E55-A6BD-7029811D8F8E}" type="sibTrans" cxnId="{0CE6AFEE-77D6-400C-AE99-94C5E41A987A}">
      <dgm:prSet/>
      <dgm:spPr/>
      <dgm:t>
        <a:bodyPr/>
        <a:lstStyle/>
        <a:p>
          <a:endParaRPr lang="en-US"/>
        </a:p>
      </dgm:t>
    </dgm:pt>
    <dgm:pt modelId="{0F120445-1977-41AD-A4CE-14FE1031D413}">
      <dgm:prSet phldrT="[Text]" custT="1"/>
      <dgm:spPr/>
      <dgm:t>
        <a:bodyPr/>
        <a:lstStyle/>
        <a:p>
          <a:r>
            <a:rPr lang="en-US" sz="1800" dirty="0"/>
            <a:t>Maintain the Integrity of Scientific Research</a:t>
          </a:r>
        </a:p>
      </dgm:t>
    </dgm:pt>
    <dgm:pt modelId="{6FDB3FA4-39FB-4E3B-A8E2-362AE21C5E7D}" type="sibTrans" cxnId="{BE64D90E-AF8A-47B3-823F-DF8C7C84E556}">
      <dgm:prSet/>
      <dgm:spPr/>
      <dgm:t>
        <a:bodyPr/>
        <a:lstStyle/>
        <a:p>
          <a:endParaRPr lang="en-US"/>
        </a:p>
      </dgm:t>
    </dgm:pt>
    <dgm:pt modelId="{463F7080-C202-48BD-870A-4DC819A39207}" type="parTrans" cxnId="{BE64D90E-AF8A-47B3-823F-DF8C7C84E556}">
      <dgm:prSet/>
      <dgm:spPr/>
      <dgm:t>
        <a:bodyPr/>
        <a:lstStyle/>
        <a:p>
          <a:endParaRPr lang="en-US"/>
        </a:p>
      </dgm:t>
    </dgm:pt>
    <dgm:pt modelId="{C3464475-5B20-4BB2-9DF5-4A73401C9317}" type="pres">
      <dgm:prSet presAssocID="{643088E8-00E1-4E29-B3C6-6465A5694A28}" presName="Name0" presStyleCnt="0">
        <dgm:presLayoutVars>
          <dgm:dir/>
          <dgm:animLvl val="lvl"/>
          <dgm:resizeHandles val="exact"/>
        </dgm:presLayoutVars>
      </dgm:prSet>
      <dgm:spPr/>
    </dgm:pt>
    <dgm:pt modelId="{D606D38D-C387-4D62-8BA2-61DD32D816B1}" type="pres">
      <dgm:prSet presAssocID="{A6904D3F-CD62-4F9A-AFB5-9A81F49328FD}" presName="linNode" presStyleCnt="0"/>
      <dgm:spPr/>
    </dgm:pt>
    <dgm:pt modelId="{A9209AA4-1E65-42E6-8584-BE3516F463C4}" type="pres">
      <dgm:prSet presAssocID="{A6904D3F-CD62-4F9A-AFB5-9A81F49328FD}" presName="parentText" presStyleLbl="node1" presStyleIdx="0" presStyleCnt="3" custScaleX="62075" custScaleY="53670" custLinFactNeighborX="-2549" custLinFactNeighborY="-71">
        <dgm:presLayoutVars>
          <dgm:chMax val="1"/>
          <dgm:bulletEnabled val="1"/>
        </dgm:presLayoutVars>
      </dgm:prSet>
      <dgm:spPr/>
    </dgm:pt>
    <dgm:pt modelId="{2202EF6A-7128-4827-9272-406B32C58421}" type="pres">
      <dgm:prSet presAssocID="{A6904D3F-CD62-4F9A-AFB5-9A81F49328FD}" presName="descendantText" presStyleLbl="alignAccFollowNode1" presStyleIdx="0" presStyleCnt="3" custScaleX="109498" custScaleY="59260">
        <dgm:presLayoutVars>
          <dgm:bulletEnabled val="1"/>
        </dgm:presLayoutVars>
      </dgm:prSet>
      <dgm:spPr/>
    </dgm:pt>
    <dgm:pt modelId="{8E5EE291-ED3D-439E-82D3-A1518FDCD6FB}" type="pres">
      <dgm:prSet presAssocID="{F12AAA82-D00D-444B-8E80-291606224834}" presName="sp" presStyleCnt="0"/>
      <dgm:spPr/>
    </dgm:pt>
    <dgm:pt modelId="{DBB2E0F4-1F31-4D05-A068-44AA88A6D6AC}" type="pres">
      <dgm:prSet presAssocID="{0F120445-1977-41AD-A4CE-14FE1031D413}" presName="linNode" presStyleCnt="0"/>
      <dgm:spPr/>
    </dgm:pt>
    <dgm:pt modelId="{C964DC76-7014-4064-9E7C-6E4A3F3079A3}" type="pres">
      <dgm:prSet presAssocID="{0F120445-1977-41AD-A4CE-14FE1031D413}" presName="parentText" presStyleLbl="node1" presStyleIdx="1" presStyleCnt="3" custScaleX="61789" custScaleY="51905" custLinFactNeighborX="-2167">
        <dgm:presLayoutVars>
          <dgm:chMax val="1"/>
          <dgm:bulletEnabled val="1"/>
        </dgm:presLayoutVars>
      </dgm:prSet>
      <dgm:spPr/>
    </dgm:pt>
    <dgm:pt modelId="{3D429424-2444-4E3A-A445-B00BBEA1E367}" type="pres">
      <dgm:prSet presAssocID="{0F120445-1977-41AD-A4CE-14FE1031D413}" presName="descendantText" presStyleLbl="alignAccFollowNode1" presStyleIdx="1" presStyleCnt="3" custScaleX="109659" custScaleY="66131">
        <dgm:presLayoutVars>
          <dgm:bulletEnabled val="1"/>
        </dgm:presLayoutVars>
      </dgm:prSet>
      <dgm:spPr/>
    </dgm:pt>
    <dgm:pt modelId="{0DE7FCB1-070A-4B3E-B2D0-5F2367C5EFF2}" type="pres">
      <dgm:prSet presAssocID="{6FDB3FA4-39FB-4E3B-A8E2-362AE21C5E7D}" presName="sp" presStyleCnt="0"/>
      <dgm:spPr/>
    </dgm:pt>
    <dgm:pt modelId="{8D627D2C-E873-4B00-8BD6-CD7264E7F7B9}" type="pres">
      <dgm:prSet presAssocID="{7B34DC61-080D-4885-84A6-D3FF5820666C}" presName="linNode" presStyleCnt="0"/>
      <dgm:spPr/>
    </dgm:pt>
    <dgm:pt modelId="{A629F6E8-6AA8-4615-8660-C16E3B9D191D}" type="pres">
      <dgm:prSet presAssocID="{7B34DC61-080D-4885-84A6-D3FF5820666C}" presName="parentText" presStyleLbl="node1" presStyleIdx="2" presStyleCnt="3" custScaleX="62242" custScaleY="54314" custLinFactNeighborX="-2549" custLinFactNeighborY="-1613">
        <dgm:presLayoutVars>
          <dgm:chMax val="1"/>
          <dgm:bulletEnabled val="1"/>
        </dgm:presLayoutVars>
      </dgm:prSet>
      <dgm:spPr/>
    </dgm:pt>
    <dgm:pt modelId="{A24E8606-6865-4315-BF84-74013D5947AE}" type="pres">
      <dgm:prSet presAssocID="{7B34DC61-080D-4885-84A6-D3FF5820666C}" presName="descendantText" presStyleLbl="alignAccFollowNode1" presStyleIdx="2" presStyleCnt="3" custScaleX="110167" custScaleY="58525">
        <dgm:presLayoutVars>
          <dgm:bulletEnabled val="1"/>
        </dgm:presLayoutVars>
      </dgm:prSet>
      <dgm:spPr/>
    </dgm:pt>
  </dgm:ptLst>
  <dgm:cxnLst>
    <dgm:cxn modelId="{BE64D90E-AF8A-47B3-823F-DF8C7C84E556}" srcId="{643088E8-00E1-4E29-B3C6-6465A5694A28}" destId="{0F120445-1977-41AD-A4CE-14FE1031D413}" srcOrd="1" destOrd="0" parTransId="{463F7080-C202-48BD-870A-4DC819A39207}" sibTransId="{6FDB3FA4-39FB-4E3B-A8E2-362AE21C5E7D}"/>
    <dgm:cxn modelId="{0DBF0E14-F5CC-4F49-B7F3-99C8FA9047F6}" srcId="{7B34DC61-080D-4885-84A6-D3FF5820666C}" destId="{E86743FE-1863-4958-9BCB-426F230A951B}" srcOrd="0" destOrd="0" parTransId="{F89C41E5-2F5B-4D02-97F7-CFFAA915BC04}" sibTransId="{70F21587-9B6C-41DC-A92D-88EE4571C340}"/>
    <dgm:cxn modelId="{4E10321D-A882-4064-854F-AE41038CB5A2}" srcId="{0F120445-1977-41AD-A4CE-14FE1031D413}" destId="{DD4E6B48-0663-441B-A341-FC67D5FC7EAD}" srcOrd="0" destOrd="0" parTransId="{6F54766B-85A6-4AB2-BEB7-C0CF227B720E}" sibTransId="{5853A00E-5DB9-4656-BFD4-B7D01BC3701B}"/>
    <dgm:cxn modelId="{C5AF3A26-A35F-4427-B2C5-42F1161D4E06}" srcId="{0F120445-1977-41AD-A4CE-14FE1031D413}" destId="{B1C8B2B2-804A-4004-8DDD-1C18DC7602B7}" srcOrd="2" destOrd="0" parTransId="{9629F40D-5007-4DD3-ADFC-AE6F49DB3538}" sibTransId="{E6E95242-9855-4F63-8F80-C96C7493DDD8}"/>
    <dgm:cxn modelId="{8FA40B28-1AB9-4279-BDEB-B77C737292F6}" srcId="{A6904D3F-CD62-4F9A-AFB5-9A81F49328FD}" destId="{4B8225E3-3769-4208-B373-FA4205430CD7}" srcOrd="0" destOrd="0" parTransId="{676ED619-E2D7-4859-9658-F05EC1635ED9}" sibTransId="{929ED5D3-E98B-4EC7-B550-E5AE4B61C7FF}"/>
    <dgm:cxn modelId="{45666C31-33D1-4B8A-A602-A0AB757EB3B5}" type="presOf" srcId="{4B8225E3-3769-4208-B373-FA4205430CD7}" destId="{2202EF6A-7128-4827-9272-406B32C58421}" srcOrd="0" destOrd="0" presId="urn:microsoft.com/office/officeart/2005/8/layout/vList5"/>
    <dgm:cxn modelId="{13639B31-8E29-4809-AB61-32386FAC3CCA}" type="presOf" srcId="{7B34DC61-080D-4885-84A6-D3FF5820666C}" destId="{A629F6E8-6AA8-4615-8660-C16E3B9D191D}" srcOrd="0" destOrd="0" presId="urn:microsoft.com/office/officeart/2005/8/layout/vList5"/>
    <dgm:cxn modelId="{6F9DA061-D340-4E74-9A83-C3DE525B73E6}" type="presOf" srcId="{3BF8B39C-E547-4BF0-B0D1-E351F4A3413C}" destId="{2202EF6A-7128-4827-9272-406B32C58421}" srcOrd="0" destOrd="2" presId="urn:microsoft.com/office/officeart/2005/8/layout/vList5"/>
    <dgm:cxn modelId="{B6B0D061-8B27-4B8C-B050-2A0B61D46985}" srcId="{0F120445-1977-41AD-A4CE-14FE1031D413}" destId="{08FC1B24-A9A5-4725-83E1-E9A747E52A3D}" srcOrd="3" destOrd="0" parTransId="{CA9DE0D1-77A8-4750-899A-C7FF49DCF905}" sibTransId="{7F3CE0E8-132B-4774-A232-3807A4D2635E}"/>
    <dgm:cxn modelId="{6013D84C-150C-4174-9E05-904B7F7CAB6B}" type="presOf" srcId="{643088E8-00E1-4E29-B3C6-6465A5694A28}" destId="{C3464475-5B20-4BB2-9DF5-4A73401C9317}" srcOrd="0" destOrd="0" presId="urn:microsoft.com/office/officeart/2005/8/layout/vList5"/>
    <dgm:cxn modelId="{4279F274-2002-4E94-ADFE-F6C732220911}" type="presOf" srcId="{A8165EED-5DD8-4DB5-BB49-313C53DB353A}" destId="{A24E8606-6865-4315-BF84-74013D5947AE}" srcOrd="0" destOrd="1" presId="urn:microsoft.com/office/officeart/2005/8/layout/vList5"/>
    <dgm:cxn modelId="{19A5A975-21BA-4F53-AA43-9EE9C5D78757}" srcId="{643088E8-00E1-4E29-B3C6-6465A5694A28}" destId="{7B34DC61-080D-4885-84A6-D3FF5820666C}" srcOrd="2" destOrd="0" parTransId="{15B69684-3830-4310-963C-4FCBD6BF3BFE}" sibTransId="{BCFED162-69FE-4B75-8E5D-210294D2015E}"/>
    <dgm:cxn modelId="{5075FA58-C070-4EAC-8246-D26602201AC2}" srcId="{7B34DC61-080D-4885-84A6-D3FF5820666C}" destId="{A8165EED-5DD8-4DB5-BB49-313C53DB353A}" srcOrd="1" destOrd="0" parTransId="{7116FCF6-3FE9-41A3-8DF7-966D57A4E744}" sibTransId="{CE69D983-7716-4FE4-AFFF-1EE319B1A59D}"/>
    <dgm:cxn modelId="{CDC7707B-74F8-4F54-8A58-5BEDA2F78E40}" type="presOf" srcId="{DD4E6B48-0663-441B-A341-FC67D5FC7EAD}" destId="{3D429424-2444-4E3A-A445-B00BBEA1E367}" srcOrd="0" destOrd="0" presId="urn:microsoft.com/office/officeart/2005/8/layout/vList5"/>
    <dgm:cxn modelId="{5BB68D83-7F73-4BBE-87E3-EBBCB3A3CD65}" srcId="{0F120445-1977-41AD-A4CE-14FE1031D413}" destId="{431FF479-4D12-4892-A0DD-5F75ADBEDD19}" srcOrd="1" destOrd="0" parTransId="{0D54D268-27FF-415E-9D2B-92F75B815B4E}" sibTransId="{6C3E643F-0226-4474-B503-A3E83A1A382D}"/>
    <dgm:cxn modelId="{34DFB794-6E5A-4693-A2A5-A00FB5BD0360}" srcId="{643088E8-00E1-4E29-B3C6-6465A5694A28}" destId="{A6904D3F-CD62-4F9A-AFB5-9A81F49328FD}" srcOrd="0" destOrd="0" parTransId="{BC47FA8B-18C8-4203-ACB9-C272C7BA3716}" sibTransId="{F12AAA82-D00D-444B-8E80-291606224834}"/>
    <dgm:cxn modelId="{FAD26697-F45C-4A3B-B4CF-C8EC2CC9C8CE}" type="presOf" srcId="{5316ABF1-A607-4D01-BC48-B79545D3F46E}" destId="{2202EF6A-7128-4827-9272-406B32C58421}" srcOrd="0" destOrd="1" presId="urn:microsoft.com/office/officeart/2005/8/layout/vList5"/>
    <dgm:cxn modelId="{F0EECFB0-4FED-4717-8042-8B3AEA7072CC}" type="presOf" srcId="{431FF479-4D12-4892-A0DD-5F75ADBEDD19}" destId="{3D429424-2444-4E3A-A445-B00BBEA1E367}" srcOrd="0" destOrd="1" presId="urn:microsoft.com/office/officeart/2005/8/layout/vList5"/>
    <dgm:cxn modelId="{EA2C2AC5-AE4B-46CA-801E-7A523D8444A3}" type="presOf" srcId="{A6904D3F-CD62-4F9A-AFB5-9A81F49328FD}" destId="{A9209AA4-1E65-42E6-8584-BE3516F463C4}" srcOrd="0" destOrd="0" presId="urn:microsoft.com/office/officeart/2005/8/layout/vList5"/>
    <dgm:cxn modelId="{55817DCB-669C-4614-B037-0401F841FF95}" type="presOf" srcId="{08FC1B24-A9A5-4725-83E1-E9A747E52A3D}" destId="{3D429424-2444-4E3A-A445-B00BBEA1E367}" srcOrd="0" destOrd="3" presId="urn:microsoft.com/office/officeart/2005/8/layout/vList5"/>
    <dgm:cxn modelId="{323261D0-AAB8-4D65-86B2-2E224E7DA529}" type="presOf" srcId="{0F120445-1977-41AD-A4CE-14FE1031D413}" destId="{C964DC76-7014-4064-9E7C-6E4A3F3079A3}" srcOrd="0" destOrd="0" presId="urn:microsoft.com/office/officeart/2005/8/layout/vList5"/>
    <dgm:cxn modelId="{CAA285D8-3886-4B48-A379-072FA8FF3B6B}" srcId="{A6904D3F-CD62-4F9A-AFB5-9A81F49328FD}" destId="{3BF8B39C-E547-4BF0-B0D1-E351F4A3413C}" srcOrd="2" destOrd="0" parTransId="{76F00B29-18E4-4B46-86B0-C5B290344DB0}" sibTransId="{DC3F6D79-D8C3-4C0C-A9BB-BE1F5A6A22F3}"/>
    <dgm:cxn modelId="{2D65ABDA-BA0A-4D63-A3FC-F34358BDA64B}" type="presOf" srcId="{33593AB6-9004-4136-95BC-39CCEA19AF9C}" destId="{A24E8606-6865-4315-BF84-74013D5947AE}" srcOrd="0" destOrd="2" presId="urn:microsoft.com/office/officeart/2005/8/layout/vList5"/>
    <dgm:cxn modelId="{DC4335DC-A4A6-4222-95CD-7A93DB15F5FA}" type="presOf" srcId="{B1C8B2B2-804A-4004-8DDD-1C18DC7602B7}" destId="{3D429424-2444-4E3A-A445-B00BBEA1E367}" srcOrd="0" destOrd="2" presId="urn:microsoft.com/office/officeart/2005/8/layout/vList5"/>
    <dgm:cxn modelId="{C4E83EE9-FE0D-42B1-91A2-3DDA9A077B66}" srcId="{7B34DC61-080D-4885-84A6-D3FF5820666C}" destId="{33593AB6-9004-4136-95BC-39CCEA19AF9C}" srcOrd="2" destOrd="0" parTransId="{6EA22EA0-4F3C-445E-AAB2-AD30EE1F77D1}" sibTransId="{B9BD25C4-F33B-4235-8089-3DF674360F1A}"/>
    <dgm:cxn modelId="{0CE6AFEE-77D6-400C-AE99-94C5E41A987A}" srcId="{A6904D3F-CD62-4F9A-AFB5-9A81F49328FD}" destId="{49E97BDF-D8B9-4843-BD9F-672C8F8BE880}" srcOrd="3" destOrd="0" parTransId="{9493AADE-ABEE-49E7-90E0-7485F564E370}" sibTransId="{BF2BDD94-5E43-4E55-A6BD-7029811D8F8E}"/>
    <dgm:cxn modelId="{1A7EC4EE-6BB4-495F-8FB6-888F7DD9337E}" srcId="{A6904D3F-CD62-4F9A-AFB5-9A81F49328FD}" destId="{5316ABF1-A607-4D01-BC48-B79545D3F46E}" srcOrd="1" destOrd="0" parTransId="{2607D19A-0F72-4BE3-B0F8-AF7EE95183EF}" sibTransId="{72B9C7E1-D453-448C-A81A-6801CCB44DA7}"/>
    <dgm:cxn modelId="{BD0A51EF-C22C-4DDE-B795-C8909EFF2948}" type="presOf" srcId="{49E97BDF-D8B9-4843-BD9F-672C8F8BE880}" destId="{2202EF6A-7128-4827-9272-406B32C58421}" srcOrd="0" destOrd="3" presId="urn:microsoft.com/office/officeart/2005/8/layout/vList5"/>
    <dgm:cxn modelId="{03826EFB-7A34-4B5F-9D18-818C1E30AECB}" type="presOf" srcId="{E86743FE-1863-4958-9BCB-426F230A951B}" destId="{A24E8606-6865-4315-BF84-74013D5947AE}" srcOrd="0" destOrd="0" presId="urn:microsoft.com/office/officeart/2005/8/layout/vList5"/>
    <dgm:cxn modelId="{A8D92150-BF34-4C0C-98E4-BFC73BC79B49}" type="presParOf" srcId="{C3464475-5B20-4BB2-9DF5-4A73401C9317}" destId="{D606D38D-C387-4D62-8BA2-61DD32D816B1}" srcOrd="0" destOrd="0" presId="urn:microsoft.com/office/officeart/2005/8/layout/vList5"/>
    <dgm:cxn modelId="{A05644A0-8A65-452C-A6CA-046E556708BF}" type="presParOf" srcId="{D606D38D-C387-4D62-8BA2-61DD32D816B1}" destId="{A9209AA4-1E65-42E6-8584-BE3516F463C4}" srcOrd="0" destOrd="0" presId="urn:microsoft.com/office/officeart/2005/8/layout/vList5"/>
    <dgm:cxn modelId="{4964034A-0819-4985-8572-6035FDB48862}" type="presParOf" srcId="{D606D38D-C387-4D62-8BA2-61DD32D816B1}" destId="{2202EF6A-7128-4827-9272-406B32C58421}" srcOrd="1" destOrd="0" presId="urn:microsoft.com/office/officeart/2005/8/layout/vList5"/>
    <dgm:cxn modelId="{F98879E0-ACD7-47A6-B1B7-74DDBC2690D7}" type="presParOf" srcId="{C3464475-5B20-4BB2-9DF5-4A73401C9317}" destId="{8E5EE291-ED3D-439E-82D3-A1518FDCD6FB}" srcOrd="1" destOrd="0" presId="urn:microsoft.com/office/officeart/2005/8/layout/vList5"/>
    <dgm:cxn modelId="{E596AB87-B097-4063-B367-8036CBC06A53}" type="presParOf" srcId="{C3464475-5B20-4BB2-9DF5-4A73401C9317}" destId="{DBB2E0F4-1F31-4D05-A068-44AA88A6D6AC}" srcOrd="2" destOrd="0" presId="urn:microsoft.com/office/officeart/2005/8/layout/vList5"/>
    <dgm:cxn modelId="{FCC97AFD-FA63-44F3-8F1A-97BE171000E4}" type="presParOf" srcId="{DBB2E0F4-1F31-4D05-A068-44AA88A6D6AC}" destId="{C964DC76-7014-4064-9E7C-6E4A3F3079A3}" srcOrd="0" destOrd="0" presId="urn:microsoft.com/office/officeart/2005/8/layout/vList5"/>
    <dgm:cxn modelId="{74361B22-FB9B-4E10-BF77-691CF13F2D77}" type="presParOf" srcId="{DBB2E0F4-1F31-4D05-A068-44AA88A6D6AC}" destId="{3D429424-2444-4E3A-A445-B00BBEA1E367}" srcOrd="1" destOrd="0" presId="urn:microsoft.com/office/officeart/2005/8/layout/vList5"/>
    <dgm:cxn modelId="{45660D42-D408-4B94-938E-1CCF12F42A24}" type="presParOf" srcId="{C3464475-5B20-4BB2-9DF5-4A73401C9317}" destId="{0DE7FCB1-070A-4B3E-B2D0-5F2367C5EFF2}" srcOrd="3" destOrd="0" presId="urn:microsoft.com/office/officeart/2005/8/layout/vList5"/>
    <dgm:cxn modelId="{19BCF74E-CEAC-4A64-B12E-3E6651AFB3C8}" type="presParOf" srcId="{C3464475-5B20-4BB2-9DF5-4A73401C9317}" destId="{8D627D2C-E873-4B00-8BD6-CD7264E7F7B9}" srcOrd="4" destOrd="0" presId="urn:microsoft.com/office/officeart/2005/8/layout/vList5"/>
    <dgm:cxn modelId="{4BC71A68-2333-4894-9A44-9B981DD05B30}" type="presParOf" srcId="{8D627D2C-E873-4B00-8BD6-CD7264E7F7B9}" destId="{A629F6E8-6AA8-4615-8660-C16E3B9D191D}" srcOrd="0" destOrd="0" presId="urn:microsoft.com/office/officeart/2005/8/layout/vList5"/>
    <dgm:cxn modelId="{6C37AE9E-E6E6-4E17-AEB3-FBAA71554105}" type="presParOf" srcId="{8D627D2C-E873-4B00-8BD6-CD7264E7F7B9}" destId="{A24E8606-6865-4315-BF84-74013D5947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2EF6A-7128-4827-9272-406B32C58421}">
      <dsp:nvSpPr>
        <dsp:cNvPr id="0" name=""/>
        <dsp:cNvSpPr/>
      </dsp:nvSpPr>
      <dsp:spPr>
        <a:xfrm rot="5400000">
          <a:off x="5476952" y="-2832703"/>
          <a:ext cx="1135499" cy="695239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Balance the industry EIC membership with representatives from academia, NGOs, and regulatory agencies.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Document &amp; publish EIC decision criteria used to identify the CRIS research agenda.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Publish the EIC process &amp; decisions.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Recuse CRIS members from influence or voting on research proposals submitted by that member. </a:t>
          </a:r>
        </a:p>
      </dsp:txBody>
      <dsp:txXfrm rot="-5400000">
        <a:off x="2568504" y="131175"/>
        <a:ext cx="6896965" cy="1024639"/>
      </dsp:txXfrm>
    </dsp:sp>
    <dsp:sp modelId="{A9209AA4-1E65-42E6-8584-BE3516F463C4}">
      <dsp:nvSpPr>
        <dsp:cNvPr id="0" name=""/>
        <dsp:cNvSpPr/>
      </dsp:nvSpPr>
      <dsp:spPr>
        <a:xfrm>
          <a:off x="189650" y="0"/>
          <a:ext cx="2217009" cy="128548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Reduce Undue Industry Influence on the CRIS Research Agenda</a:t>
          </a:r>
        </a:p>
      </dsp:txBody>
      <dsp:txXfrm>
        <a:off x="252402" y="62752"/>
        <a:ext cx="2091505" cy="1159980"/>
      </dsp:txXfrm>
    </dsp:sp>
    <dsp:sp modelId="{3D429424-2444-4E3A-A445-B00BBEA1E367}">
      <dsp:nvSpPr>
        <dsp:cNvPr id="0" name=""/>
        <dsp:cNvSpPr/>
      </dsp:nvSpPr>
      <dsp:spPr>
        <a:xfrm rot="5400000">
          <a:off x="5406020" y="-1441736"/>
          <a:ext cx="1267156" cy="696261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The principal investigator at CRIS or a CRIS partner retains study design ownership.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The CRIS EIC, EAC, or ad hoc experts may provide input and feedback on a study design proposal, but are not in a position to directly update, edit or otherwise influence the final study design or conduct.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Comments on a research proposal or study design are to be documented &amp; published.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Once a study commences, results are not discussed or shared with CRIS membership until after publication. </a:t>
          </a:r>
          <a:r>
            <a:rPr lang="en-US" sz="1100" kern="1200" dirty="0">
              <a:solidFill>
                <a:schemeClr val="tx1"/>
              </a:solidFill>
            </a:rPr>
            <a:t>High level updates on the progress of the research will be shared as part of CRIS business meetings or newsletters.</a:t>
          </a:r>
        </a:p>
      </dsp:txBody>
      <dsp:txXfrm rot="-5400000">
        <a:off x="2558290" y="1467851"/>
        <a:ext cx="6900761" cy="1143442"/>
      </dsp:txXfrm>
    </dsp:sp>
    <dsp:sp modelId="{C964DC76-7014-4064-9E7C-6E4A3F3079A3}">
      <dsp:nvSpPr>
        <dsp:cNvPr id="0" name=""/>
        <dsp:cNvSpPr/>
      </dsp:nvSpPr>
      <dsp:spPr>
        <a:xfrm>
          <a:off x="213905" y="1417967"/>
          <a:ext cx="2206794" cy="124320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Maintain the Integrity of Scientific Research</a:t>
          </a:r>
        </a:p>
      </dsp:txBody>
      <dsp:txXfrm>
        <a:off x="274593" y="1478655"/>
        <a:ext cx="2085418" cy="1121833"/>
      </dsp:txXfrm>
    </dsp:sp>
    <dsp:sp modelId="{A24E8606-6865-4315-BF84-74013D5947AE}">
      <dsp:nvSpPr>
        <dsp:cNvPr id="0" name=""/>
        <dsp:cNvSpPr/>
      </dsp:nvSpPr>
      <dsp:spPr>
        <a:xfrm rot="5400000">
          <a:off x="5511197" y="-54072"/>
          <a:ext cx="1121415" cy="69948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CRIS supports the principles of the 3Rs- Reduce, Refine, and Replace- in toxicological testing using animals.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CRIS researchers are directed to preferentially use non-animal models where appropriate and possible. </a:t>
          </a:r>
        </a:p>
        <a:p>
          <a:pPr marL="171450" lvl="1" indent="-1714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CRIS researchers shall abide by MSU’s animal care program when conducting any necessary research using animals.</a:t>
          </a:r>
        </a:p>
      </dsp:txBody>
      <dsp:txXfrm rot="-5400000">
        <a:off x="2574469" y="2937399"/>
        <a:ext cx="6940129" cy="1011929"/>
      </dsp:txXfrm>
    </dsp:sp>
    <dsp:sp modelId="{A629F6E8-6AA8-4615-8660-C16E3B9D191D}">
      <dsp:nvSpPr>
        <dsp:cNvPr id="0" name=""/>
        <dsp:cNvSpPr/>
      </dsp:nvSpPr>
      <dsp:spPr>
        <a:xfrm>
          <a:off x="189650" y="2754274"/>
          <a:ext cx="2222973" cy="130090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Avoid the Use of Animal Testing Whenever Possible</a:t>
          </a:r>
        </a:p>
      </dsp:txBody>
      <dsp:txXfrm>
        <a:off x="253155" y="2817779"/>
        <a:ext cx="2095963" cy="1173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F270-4619-4D99-88F4-A9015B910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F4966-B91E-4B22-9E15-16A5AC3A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7685B-672D-4F19-BC90-09420FA9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6AA36-AC98-4E1B-A52A-223AA1C5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DDDE4-BCFD-4E8E-8C27-5E4EFB51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62D2-CE42-4E5A-A0A8-057D5172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669EA-6365-49F8-87CF-B5B33E16C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1535F-6159-4F00-9C1F-9D8B66E3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796B-058A-49B4-846A-224CDC68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6F9F6-68F7-4A89-9A8B-BC9C8EF0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B3670-2D3B-45F9-851A-DC1826AF9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C5AD2-19E0-47AC-ACBA-244943897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262AA-0E72-4CDA-8C2B-F945687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7FC5-0985-448D-9EEA-144036B5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8CA87-6032-44AB-BB3F-80DDEF87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18ED9-579D-4642-B10D-123FA5BF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01F0-9B46-429C-8E3A-3B6444E4B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FC2E6-7934-48CC-8316-CD2A61AA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79593-F39F-463B-BDE4-E3A41DD8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05502-3D92-454C-9ED8-F23D2460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8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777E-4618-40B4-9EA6-9E96A84C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AB353-62DE-45A1-92BC-28CC87B21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B55CB-B82D-4768-9FD6-4DD9E880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5ED3D-24B8-466A-9F79-BEE6CDDF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B023B-43C6-4239-A3BA-592AA313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A7CF-BBA3-40B1-B64C-64A910446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A53CF-CEF1-4253-A2C1-0021DFDCD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9231C-EA2E-4F48-A1D3-A3EBB0CFB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634CE-026A-4A52-8269-4375F98E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761A4-3177-4744-AC97-C375EA54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3B4CE-6508-48DC-BBB2-FA92C017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6D3F-B381-4623-8A7A-E3088727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73BD1-6440-4853-AD7F-5B1E8B321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2A958-3095-44A9-9E1B-B0787A9D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DAF8C8-60F1-4AF8-922A-36381EAFA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46EEF-E178-4698-B593-42E660C14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5788D-FEA7-4483-B523-8A484755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C0F9C9-A5B0-428F-B469-DB53BC9D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827FC-B5BA-4127-A027-51E18EAB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2D79-C5E1-4EB5-A7C8-1AE47E8B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0FCB7-3695-498A-93D6-BC99015F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CD01D-1979-46CB-94D9-696E3B63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24B80-8456-461B-85EB-2EEEEBB3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9C55-3808-4A45-8E18-AE697B6D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48A60-6B90-4E8C-B8BA-C98E9D9C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FFB7F-457F-4B98-A680-949A40FA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6F91-CACF-40F6-BB4B-22DCD7C5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CA75B-79D9-4965-9DA1-55B131A8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895BC-85C4-4F4A-B749-C3523109E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EDBD0-C07E-4DF9-96B2-402C4325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5B07C-0DAC-4B2B-B634-41220CE8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EA863-42F8-4D79-A752-27738D8D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3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68AE-7955-4220-BCD6-E73EEF5A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B7AFE-1181-4DAE-AC2D-B6A35DCC9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1BB19-6F4F-4F16-8ACB-A56E530B7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5068B-7334-49EE-86A5-E8BD6274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A493D-A365-4D23-81FA-AB078B44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E53CD-0362-4D7C-80C8-1637032C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59F41-378B-4942-8401-063E321F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0CA94-9112-4A0A-A2AB-4A87ABC87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1BF2-4E2B-40D2-9693-ECA60E3B3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D884-AB7F-49F8-B4A6-1284EC5D82E4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72024-1013-49F9-BDA4-C1DEC534F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4C02F-6615-41FD-8C97-C91289843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0090-12FF-4689-9C97-EF706375B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5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891C-1B0A-4F22-B081-D47647A72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MSU CRIS </a:t>
            </a:r>
            <a:br>
              <a:rPr lang="en-US" b="1" dirty="0"/>
            </a:br>
            <a:r>
              <a:rPr lang="en-US" b="1" dirty="0"/>
              <a:t>Emerging Issues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66136-0C62-43F8-AC3F-DED16DB35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Operating Framework, Research Principles &amp; Committee Processes</a:t>
            </a:r>
          </a:p>
        </p:txBody>
      </p:sp>
    </p:spTree>
    <p:extLst>
      <p:ext uri="{BB962C8B-B14F-4D97-AF65-F5344CB8AC3E}">
        <p14:creationId xmlns:p14="http://schemas.microsoft.com/office/powerpoint/2010/main" val="386618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1E760A-C97A-48E6-9DB7-FAE0CAAD1CFC}"/>
              </a:ext>
            </a:extLst>
          </p:cNvPr>
          <p:cNvSpPr txBox="1"/>
          <p:nvPr/>
        </p:nvSpPr>
        <p:spPr>
          <a:xfrm>
            <a:off x="4291235" y="1898643"/>
            <a:ext cx="3662140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Presentation of any Research Proposals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 Results of Call to Membership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EIC Member Proposals</a:t>
            </a:r>
            <a:endParaRPr lang="en-US" i="1" dirty="0"/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EIC Research Prioritization               (See </a:t>
            </a:r>
            <a:r>
              <a:rPr lang="en-US" dirty="0">
                <a:hlinkClick r:id="" action="ppaction://hlinkshowjump?jump=nextslide"/>
              </a:rPr>
              <a:t>Decision Criteria</a:t>
            </a:r>
            <a:r>
              <a:rPr lang="en-US" dirty="0"/>
              <a:t>)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EIC Communication Proposals &amp; Prioritization (See </a:t>
            </a:r>
            <a:r>
              <a:rPr lang="en-US" dirty="0">
                <a:hlinkClick r:id="rId2" action="ppaction://hlinksldjump"/>
              </a:rPr>
              <a:t>Decision Criteria</a:t>
            </a:r>
            <a:r>
              <a:rPr lang="en-US" dirty="0"/>
              <a:t>)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Draft Study Design Review             (See </a:t>
            </a:r>
            <a:r>
              <a:rPr lang="en-US" dirty="0">
                <a:hlinkClick r:id="" action="ppaction://hlinkshowjump?jump=previousslide"/>
              </a:rPr>
              <a:t>Operating Principles</a:t>
            </a:r>
            <a:r>
              <a:rPr lang="en-US" dirty="0"/>
              <a:t> &amp; </a:t>
            </a:r>
            <a:r>
              <a:rPr lang="en-US" dirty="0">
                <a:hlinkClick r:id="rId3" action="ppaction://hlinksldjump"/>
              </a:rPr>
              <a:t>Decision Criteria</a:t>
            </a:r>
            <a:r>
              <a:rPr lang="en-US" dirty="0"/>
              <a:t>)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Other TBD as needed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55B21-B691-44D6-B40D-5CAC4C6B73B4}"/>
              </a:ext>
            </a:extLst>
          </p:cNvPr>
          <p:cNvSpPr txBox="1"/>
          <p:nvPr/>
        </p:nvSpPr>
        <p:spPr>
          <a:xfrm>
            <a:off x="4291235" y="1350184"/>
            <a:ext cx="3609527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EIC Bi-Monthly Meeting Agenda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26B0AA-6C2B-4413-953E-5180D70C05F9}"/>
              </a:ext>
            </a:extLst>
          </p:cNvPr>
          <p:cNvSpPr txBox="1"/>
          <p:nvPr/>
        </p:nvSpPr>
        <p:spPr>
          <a:xfrm>
            <a:off x="8380450" y="1350184"/>
            <a:ext cx="323439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EIC Meeting Results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20CBEA-E5CD-48B1-B285-5142A76D4467}"/>
              </a:ext>
            </a:extLst>
          </p:cNvPr>
          <p:cNvSpPr txBox="1"/>
          <p:nvPr/>
        </p:nvSpPr>
        <p:spPr>
          <a:xfrm>
            <a:off x="8380450" y="1898643"/>
            <a:ext cx="3234393" cy="33752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Meeting Minutes Published</a:t>
            </a:r>
          </a:p>
          <a:p>
            <a:pPr marL="342900" lvl="2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New opportunities</a:t>
            </a:r>
          </a:p>
          <a:p>
            <a:pPr marL="342900" lvl="2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Summary of project recommendations</a:t>
            </a:r>
          </a:p>
          <a:p>
            <a:pPr marL="342900" lvl="2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Study design feedback</a:t>
            </a:r>
          </a:p>
          <a:p>
            <a:pPr marL="342900" lvl="2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Other actions items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Recommendations to CRIS Director for project approval &amp; communication to membership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61AE01C-FDDB-434B-8836-9915B7499FDB}"/>
              </a:ext>
            </a:extLst>
          </p:cNvPr>
          <p:cNvSpPr txBox="1"/>
          <p:nvPr/>
        </p:nvSpPr>
        <p:spPr>
          <a:xfrm>
            <a:off x="566590" y="1350184"/>
            <a:ext cx="3244957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EIC Call to Membership*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D4CB73B-FD06-42D8-8CF6-D4080DC0AF00}"/>
              </a:ext>
            </a:extLst>
          </p:cNvPr>
          <p:cNvSpPr txBox="1"/>
          <p:nvPr/>
        </p:nvSpPr>
        <p:spPr>
          <a:xfrm>
            <a:off x="566590" y="1898643"/>
            <a:ext cx="3244957" cy="18569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Research &amp; communication proposals requested in advance of EIC meetings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Research and communications efforts informed by CRIS Social Scanning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B0EF234E-59FD-4575-8E4A-6787BC2D7D62}"/>
              </a:ext>
            </a:extLst>
          </p:cNvPr>
          <p:cNvSpPr txBox="1">
            <a:spLocks/>
          </p:cNvSpPr>
          <p:nvPr/>
        </p:nvSpPr>
        <p:spPr>
          <a:xfrm>
            <a:off x="3412816" y="518973"/>
            <a:ext cx="5366367" cy="569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+mn-lt"/>
              </a:rPr>
              <a:t>EIC Operating Framework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10FBEF5-4A7B-49DF-BF5C-1C2FEEC17D7D}"/>
              </a:ext>
            </a:extLst>
          </p:cNvPr>
          <p:cNvSpPr txBox="1"/>
          <p:nvPr/>
        </p:nvSpPr>
        <p:spPr>
          <a:xfrm>
            <a:off x="566590" y="6253681"/>
            <a:ext cx="33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*TEMPLATE to be developed. Should include problem statement &amp; goal; references</a:t>
            </a:r>
          </a:p>
        </p:txBody>
      </p:sp>
    </p:spTree>
    <p:extLst>
      <p:ext uri="{BB962C8B-B14F-4D97-AF65-F5344CB8AC3E}">
        <p14:creationId xmlns:p14="http://schemas.microsoft.com/office/powerpoint/2010/main" val="7431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32D5-130D-48A4-A65A-818F6136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002" y="268568"/>
            <a:ext cx="902599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Operating Principles for CRIS Research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2CF8F66-44EE-4BB4-97E1-53CA17F475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833324"/>
              </p:ext>
            </p:extLst>
          </p:nvPr>
        </p:nvGraphicFramePr>
        <p:xfrm>
          <a:off x="1135580" y="1594131"/>
          <a:ext cx="9920837" cy="4094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13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rrow: Down 31">
            <a:extLst>
              <a:ext uri="{FF2B5EF4-FFF2-40B4-BE49-F238E27FC236}">
                <a16:creationId xmlns:a16="http://schemas.microsoft.com/office/drawing/2014/main" id="{BDD33476-8828-48A4-8141-866739A5AD65}"/>
              </a:ext>
            </a:extLst>
          </p:cNvPr>
          <p:cNvSpPr/>
          <p:nvPr/>
        </p:nvSpPr>
        <p:spPr>
          <a:xfrm>
            <a:off x="186427" y="1081413"/>
            <a:ext cx="3341470" cy="564450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96A73-9B95-4AE2-85D6-7DF293E5DADD}"/>
              </a:ext>
            </a:extLst>
          </p:cNvPr>
          <p:cNvSpPr txBox="1">
            <a:spLocks/>
          </p:cNvSpPr>
          <p:nvPr/>
        </p:nvSpPr>
        <p:spPr>
          <a:xfrm>
            <a:off x="2330506" y="402499"/>
            <a:ext cx="7530988" cy="752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+mn-lt"/>
              </a:rPr>
              <a:t>CRIS Research Initiatives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13674AD-E303-4628-A4F2-F488048E9940}"/>
              </a:ext>
            </a:extLst>
          </p:cNvPr>
          <p:cNvSpPr/>
          <p:nvPr/>
        </p:nvSpPr>
        <p:spPr>
          <a:xfrm>
            <a:off x="8880836" y="1473400"/>
            <a:ext cx="1592501" cy="668594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CRIS </a:t>
            </a:r>
          </a:p>
          <a:p>
            <a:pPr algn="ctr"/>
            <a:r>
              <a:rPr lang="en-US" dirty="0"/>
              <a:t>Social Scan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B7456-2F50-4631-BB96-F8D97A511417}"/>
              </a:ext>
            </a:extLst>
          </p:cNvPr>
          <p:cNvSpPr txBox="1"/>
          <p:nvPr/>
        </p:nvSpPr>
        <p:spPr>
          <a:xfrm>
            <a:off x="816703" y="1624795"/>
            <a:ext cx="208474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Inputs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23A8DA-AC95-4992-A68F-EC7DB1545D23}"/>
              </a:ext>
            </a:extLst>
          </p:cNvPr>
          <p:cNvSpPr/>
          <p:nvPr/>
        </p:nvSpPr>
        <p:spPr>
          <a:xfrm>
            <a:off x="4028175" y="1500726"/>
            <a:ext cx="1773610" cy="668594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Membership or Partners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B01E9A-BFFB-4065-A781-68E5434434F5}"/>
              </a:ext>
            </a:extLst>
          </p:cNvPr>
          <p:cNvSpPr/>
          <p:nvPr/>
        </p:nvSpPr>
        <p:spPr>
          <a:xfrm>
            <a:off x="6489952" y="1485271"/>
            <a:ext cx="1592501" cy="668594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CRIS Committees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B8DD0-0FD0-45C8-B597-85EDAECBEEC5}"/>
              </a:ext>
            </a:extLst>
          </p:cNvPr>
          <p:cNvSpPr txBox="1"/>
          <p:nvPr/>
        </p:nvSpPr>
        <p:spPr>
          <a:xfrm>
            <a:off x="384233" y="2569196"/>
            <a:ext cx="294968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Prioritization of Research Proposals &amp; Study Design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6BB372-9B5E-4CE0-8B57-58C9547FD1B9}"/>
              </a:ext>
            </a:extLst>
          </p:cNvPr>
          <p:cNvSpPr txBox="1"/>
          <p:nvPr/>
        </p:nvSpPr>
        <p:spPr>
          <a:xfrm>
            <a:off x="816702" y="3903665"/>
            <a:ext cx="208474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Communication of Research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7C0F37B-BF51-46B6-8BD6-CF159CC96EE3}"/>
              </a:ext>
            </a:extLst>
          </p:cNvPr>
          <p:cNvSpPr/>
          <p:nvPr/>
        </p:nvSpPr>
        <p:spPr>
          <a:xfrm>
            <a:off x="7828275" y="3763343"/>
            <a:ext cx="1746728" cy="961943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study protocols posted online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A41E8D5-A07B-458A-A86E-D67B86A9369C}"/>
              </a:ext>
            </a:extLst>
          </p:cNvPr>
          <p:cNvSpPr/>
          <p:nvPr/>
        </p:nvSpPr>
        <p:spPr>
          <a:xfrm>
            <a:off x="5957765" y="2678247"/>
            <a:ext cx="2475383" cy="562936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EIC Meetings &amp; Decision Criteria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DAB37B-0ABA-4694-80AC-90E208410856}"/>
              </a:ext>
            </a:extLst>
          </p:cNvPr>
          <p:cNvSpPr txBox="1"/>
          <p:nvPr/>
        </p:nvSpPr>
        <p:spPr>
          <a:xfrm>
            <a:off x="816702" y="5233205"/>
            <a:ext cx="208474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CRIS Project approvals 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9585AF1-8531-463B-B9B3-F6A6AA254BE4}"/>
              </a:ext>
            </a:extLst>
          </p:cNvPr>
          <p:cNvSpPr/>
          <p:nvPr/>
        </p:nvSpPr>
        <p:spPr>
          <a:xfrm>
            <a:off x="6523992" y="5268053"/>
            <a:ext cx="1909156" cy="643889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CRIS Director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1477974-B8F4-4AA6-A124-CA25E95B7448}"/>
              </a:ext>
            </a:extLst>
          </p:cNvPr>
          <p:cNvSpPr/>
          <p:nvPr/>
        </p:nvSpPr>
        <p:spPr>
          <a:xfrm>
            <a:off x="3333918" y="3763343"/>
            <a:ext cx="1885712" cy="961944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EIC Meeting Minutes &amp; Study Design Drafts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712B5A4-35BF-4080-B84B-F9FE48793EE1}"/>
              </a:ext>
            </a:extLst>
          </p:cNvPr>
          <p:cNvSpPr/>
          <p:nvPr/>
        </p:nvSpPr>
        <p:spPr>
          <a:xfrm>
            <a:off x="5637187" y="3763343"/>
            <a:ext cx="1773610" cy="961944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CRIS Annual meeting presentations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5C49DB4-56F9-4B17-B5E6-81AB5F08EC79}"/>
              </a:ext>
            </a:extLst>
          </p:cNvPr>
          <p:cNvSpPr/>
          <p:nvPr/>
        </p:nvSpPr>
        <p:spPr>
          <a:xfrm>
            <a:off x="9992481" y="3762326"/>
            <a:ext cx="1746728" cy="961943"/>
          </a:xfrm>
          <a:prstGeom prst="round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Publication &amp; posting of final results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BC01B55-BEE6-4EBB-BF82-CBD23DD09652}"/>
              </a:ext>
            </a:extLst>
          </p:cNvPr>
          <p:cNvCxnSpPr/>
          <p:nvPr/>
        </p:nvCxnSpPr>
        <p:spPr>
          <a:xfrm>
            <a:off x="728309" y="2295525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09935CB-2F1C-4320-A761-B13F60365BB8}"/>
              </a:ext>
            </a:extLst>
          </p:cNvPr>
          <p:cNvCxnSpPr/>
          <p:nvPr/>
        </p:nvCxnSpPr>
        <p:spPr>
          <a:xfrm>
            <a:off x="728309" y="3495675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D24E4FD-BD4A-496E-9B43-A903AB657AF0}"/>
              </a:ext>
            </a:extLst>
          </p:cNvPr>
          <p:cNvCxnSpPr/>
          <p:nvPr/>
        </p:nvCxnSpPr>
        <p:spPr>
          <a:xfrm>
            <a:off x="728309" y="5000625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11AB9A8-41B8-4759-882A-F7536FF5F5B5}"/>
              </a:ext>
            </a:extLst>
          </p:cNvPr>
          <p:cNvCxnSpPr/>
          <p:nvPr/>
        </p:nvCxnSpPr>
        <p:spPr>
          <a:xfrm>
            <a:off x="728309" y="1155058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6277C5-7464-4980-BDBC-3ABA3CFF6F68}"/>
              </a:ext>
            </a:extLst>
          </p:cNvPr>
          <p:cNvCxnSpPr/>
          <p:nvPr/>
        </p:nvCxnSpPr>
        <p:spPr>
          <a:xfrm>
            <a:off x="728309" y="6210300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6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9C7B85-6C78-4C22-B17B-C57E29AE7E53}"/>
              </a:ext>
            </a:extLst>
          </p:cNvPr>
          <p:cNvSpPr txBox="1">
            <a:spLocks/>
          </p:cNvSpPr>
          <p:nvPr/>
        </p:nvSpPr>
        <p:spPr>
          <a:xfrm>
            <a:off x="852487" y="423392"/>
            <a:ext cx="10487025" cy="4624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+mn-lt"/>
              </a:rPr>
              <a:t>EIC Decision Criteria for Prioritization of CRIS Research Initiatives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2E8C46B-4092-42BF-99EC-B1A797EA0C5A}"/>
              </a:ext>
            </a:extLst>
          </p:cNvPr>
          <p:cNvSpPr txBox="1">
            <a:spLocks/>
          </p:cNvSpPr>
          <p:nvPr/>
        </p:nvSpPr>
        <p:spPr>
          <a:xfrm>
            <a:off x="2479627" y="970970"/>
            <a:ext cx="2553037" cy="373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u="sng" dirty="0">
                <a:latin typeface="+mn-lt"/>
              </a:rPr>
              <a:t>Research Proposal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CEA1BF-639C-4C31-9DC9-E6CE45D21CF4}"/>
              </a:ext>
            </a:extLst>
          </p:cNvPr>
          <p:cNvSpPr txBox="1">
            <a:spLocks/>
          </p:cNvSpPr>
          <p:nvPr/>
        </p:nvSpPr>
        <p:spPr>
          <a:xfrm>
            <a:off x="7762128" y="970970"/>
            <a:ext cx="2553037" cy="373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u="sng" dirty="0">
                <a:latin typeface="+mn-lt"/>
              </a:rPr>
              <a:t>Study Design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D6D186-2C82-464A-A040-6A32BEA97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988" y="1258348"/>
            <a:ext cx="4048239" cy="53827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87199C-A26B-48E3-B0AE-EB667E4F3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426" y="1344383"/>
            <a:ext cx="3770440" cy="514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2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Down 1">
            <a:extLst>
              <a:ext uri="{FF2B5EF4-FFF2-40B4-BE49-F238E27FC236}">
                <a16:creationId xmlns:a16="http://schemas.microsoft.com/office/drawing/2014/main" id="{641C1991-5AFC-4BED-81D1-B68A672F11CD}"/>
              </a:ext>
            </a:extLst>
          </p:cNvPr>
          <p:cNvSpPr/>
          <p:nvPr/>
        </p:nvSpPr>
        <p:spPr>
          <a:xfrm>
            <a:off x="2552700" y="2020932"/>
            <a:ext cx="2934360" cy="45922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257759C1-F1B6-41FB-8C20-E4ABFA492C13}"/>
              </a:ext>
            </a:extLst>
          </p:cNvPr>
          <p:cNvSpPr/>
          <p:nvPr/>
        </p:nvSpPr>
        <p:spPr>
          <a:xfrm>
            <a:off x="7154349" y="2033181"/>
            <a:ext cx="2934360" cy="459682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734F577-E6AB-4ECA-AE9C-5485B8E40363}"/>
              </a:ext>
            </a:extLst>
          </p:cNvPr>
          <p:cNvSpPr txBox="1">
            <a:spLocks/>
          </p:cNvSpPr>
          <p:nvPr/>
        </p:nvSpPr>
        <p:spPr>
          <a:xfrm>
            <a:off x="2330506" y="389257"/>
            <a:ext cx="7530988" cy="752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+mn-lt"/>
              </a:rPr>
              <a:t>CRIS Communications Initiatives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C498F0-E08E-4B95-9936-D8CBD047E06C}"/>
              </a:ext>
            </a:extLst>
          </p:cNvPr>
          <p:cNvSpPr/>
          <p:nvPr/>
        </p:nvSpPr>
        <p:spPr>
          <a:xfrm>
            <a:off x="8126645" y="1112419"/>
            <a:ext cx="2329229" cy="3912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CRIS Social Scan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FBD4CA-9D26-4F2D-8AD5-DEAB71A70074}"/>
              </a:ext>
            </a:extLst>
          </p:cNvPr>
          <p:cNvSpPr/>
          <p:nvPr/>
        </p:nvSpPr>
        <p:spPr>
          <a:xfrm>
            <a:off x="2732307" y="1112420"/>
            <a:ext cx="2777802" cy="391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Membership or Partners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A7A20B-E2D3-40D2-AEA0-F5992CC26AA1}"/>
              </a:ext>
            </a:extLst>
          </p:cNvPr>
          <p:cNvSpPr/>
          <p:nvPr/>
        </p:nvSpPr>
        <p:spPr>
          <a:xfrm>
            <a:off x="5750144" y="1112419"/>
            <a:ext cx="2119326" cy="3912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CRIS Committees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42EAF0-D579-46C3-98B9-7E9E80A61869}"/>
              </a:ext>
            </a:extLst>
          </p:cNvPr>
          <p:cNvSpPr txBox="1"/>
          <p:nvPr/>
        </p:nvSpPr>
        <p:spPr>
          <a:xfrm>
            <a:off x="2844398" y="5326847"/>
            <a:ext cx="23222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CRIS Risk Communication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F81393-9F47-4B81-AC30-A54BCAB1798C}"/>
              </a:ext>
            </a:extLst>
          </p:cNvPr>
          <p:cNvSpPr txBox="1"/>
          <p:nvPr/>
        </p:nvSpPr>
        <p:spPr>
          <a:xfrm>
            <a:off x="2732307" y="2329009"/>
            <a:ext cx="254639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Call to CRIS Director</a:t>
            </a:r>
          </a:p>
          <a:p>
            <a:pPr algn="ctr"/>
            <a:r>
              <a:rPr lang="en-US" b="1" dirty="0"/>
              <a:t>-Form ad hoc Committee</a:t>
            </a:r>
          </a:p>
          <a:p>
            <a:pPr algn="ctr"/>
            <a:r>
              <a:rPr lang="en-US" b="1" dirty="0"/>
              <a:t>-CRIS Communication</a:t>
            </a:r>
          </a:p>
          <a:p>
            <a:pPr algn="ctr"/>
            <a:r>
              <a:rPr lang="en-US" b="1"/>
              <a:t>-Ad hoc </a:t>
            </a:r>
            <a:r>
              <a:rPr lang="en-US" b="1" dirty="0"/>
              <a:t>experts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71B80B-AE8E-41DA-B82F-1E8508930A83}"/>
              </a:ext>
            </a:extLst>
          </p:cNvPr>
          <p:cNvSpPr txBox="1"/>
          <p:nvPr/>
        </p:nvSpPr>
        <p:spPr>
          <a:xfrm>
            <a:off x="7869470" y="2315867"/>
            <a:ext cx="15328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EIC Proposal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D3C912-927D-4165-9BFA-68C4140D3157}"/>
              </a:ext>
            </a:extLst>
          </p:cNvPr>
          <p:cNvSpPr txBox="1"/>
          <p:nvPr/>
        </p:nvSpPr>
        <p:spPr>
          <a:xfrm>
            <a:off x="2844398" y="3789953"/>
            <a:ext cx="23222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Develop Strategy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55D053-84F0-421A-BEFF-F4D2F3B051FE}"/>
              </a:ext>
            </a:extLst>
          </p:cNvPr>
          <p:cNvSpPr txBox="1"/>
          <p:nvPr/>
        </p:nvSpPr>
        <p:spPr>
          <a:xfrm>
            <a:off x="7720863" y="4339169"/>
            <a:ext cx="183008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Develop Communication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B32207-66DB-42D9-8753-4670B4537CD1}"/>
              </a:ext>
            </a:extLst>
          </p:cNvPr>
          <p:cNvSpPr txBox="1"/>
          <p:nvPr/>
        </p:nvSpPr>
        <p:spPr>
          <a:xfrm>
            <a:off x="7720863" y="2990301"/>
            <a:ext cx="18300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EIC Prioritization</a:t>
            </a: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B1D3F03B-2CE3-4A35-A89F-90CFB5B6AD9D}"/>
              </a:ext>
            </a:extLst>
          </p:cNvPr>
          <p:cNvSpPr txBox="1">
            <a:spLocks/>
          </p:cNvSpPr>
          <p:nvPr/>
        </p:nvSpPr>
        <p:spPr>
          <a:xfrm>
            <a:off x="3253447" y="1673604"/>
            <a:ext cx="1532867" cy="336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FF0000"/>
                </a:solidFill>
                <a:latin typeface="+mn-lt"/>
              </a:rPr>
              <a:t>URGENT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38198E09-1743-4B5B-ABE8-FD3F75AD2F52}"/>
              </a:ext>
            </a:extLst>
          </p:cNvPr>
          <p:cNvSpPr txBox="1">
            <a:spLocks/>
          </p:cNvSpPr>
          <p:nvPr/>
        </p:nvSpPr>
        <p:spPr>
          <a:xfrm>
            <a:off x="7869470" y="1696775"/>
            <a:ext cx="1532867" cy="336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atin typeface="+mn-lt"/>
              </a:rPr>
              <a:t>Not Urgent</a:t>
            </a:r>
            <a:endParaRPr lang="en-US" sz="3200" b="1" dirty="0"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731DD3-D242-43D4-A927-008A603106CD}"/>
              </a:ext>
            </a:extLst>
          </p:cNvPr>
          <p:cNvSpPr txBox="1"/>
          <p:nvPr/>
        </p:nvSpPr>
        <p:spPr>
          <a:xfrm>
            <a:off x="7474795" y="5290601"/>
            <a:ext cx="23222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CRIS Risk Communication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98D10CC-6330-4A52-9EFA-8BC9FDDEC6AD}"/>
              </a:ext>
            </a:extLst>
          </p:cNvPr>
          <p:cNvSpPr txBox="1"/>
          <p:nvPr/>
        </p:nvSpPr>
        <p:spPr>
          <a:xfrm>
            <a:off x="7720863" y="3664735"/>
            <a:ext cx="18300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Develop Strategy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D1DF067-7E51-445D-94BD-8CB46C4434FA}"/>
              </a:ext>
            </a:extLst>
          </p:cNvPr>
          <p:cNvSpPr txBox="1"/>
          <p:nvPr/>
        </p:nvSpPr>
        <p:spPr>
          <a:xfrm>
            <a:off x="2844398" y="4419900"/>
            <a:ext cx="23222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Develop Communication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5B7E25CD-6080-4F6C-BDC0-2088B20B31AF}"/>
              </a:ext>
            </a:extLst>
          </p:cNvPr>
          <p:cNvSpPr txBox="1">
            <a:spLocks/>
          </p:cNvSpPr>
          <p:nvPr/>
        </p:nvSpPr>
        <p:spPr>
          <a:xfrm>
            <a:off x="1081395" y="1139852"/>
            <a:ext cx="1532867" cy="3364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atin typeface="+mn-lt"/>
              </a:rPr>
              <a:t>Inputs</a:t>
            </a:r>
            <a:endParaRPr lang="en-US" sz="3200" b="1" dirty="0">
              <a:latin typeface="+mn-lt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3121458-654E-46C1-A949-37B7E6C4D38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510109" y="1308055"/>
            <a:ext cx="24003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CABD839-6718-4C41-AE00-F4742552CDE0}"/>
              </a:ext>
            </a:extLst>
          </p:cNvPr>
          <p:cNvCxnSpPr>
            <a:stCxn id="7" idx="3"/>
            <a:endCxn id="4" idx="1"/>
          </p:cNvCxnSpPr>
          <p:nvPr/>
        </p:nvCxnSpPr>
        <p:spPr>
          <a:xfrm>
            <a:off x="7869470" y="1308055"/>
            <a:ext cx="2571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B005C0-2E72-4BD3-9041-F4DEE5E88030}"/>
              </a:ext>
            </a:extLst>
          </p:cNvPr>
          <p:cNvCxnSpPr/>
          <p:nvPr/>
        </p:nvCxnSpPr>
        <p:spPr>
          <a:xfrm>
            <a:off x="2105637" y="2010010"/>
            <a:ext cx="0" cy="4046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5E269D-A709-46BC-B019-37E9EC7DE1EA}"/>
              </a:ext>
            </a:extLst>
          </p:cNvPr>
          <p:cNvCxnSpPr/>
          <p:nvPr/>
        </p:nvCxnSpPr>
        <p:spPr>
          <a:xfrm>
            <a:off x="1879134" y="2010010"/>
            <a:ext cx="451372" cy="10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E6CF66-A126-4DFD-AB0C-52FC7FE70D41}"/>
              </a:ext>
            </a:extLst>
          </p:cNvPr>
          <p:cNvCxnSpPr/>
          <p:nvPr/>
        </p:nvCxnSpPr>
        <p:spPr>
          <a:xfrm>
            <a:off x="1879134" y="6056851"/>
            <a:ext cx="451372" cy="10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5E7990B-37C1-4A29-9349-9E06F4BE6564}"/>
              </a:ext>
            </a:extLst>
          </p:cNvPr>
          <p:cNvCxnSpPr/>
          <p:nvPr/>
        </p:nvCxnSpPr>
        <p:spPr>
          <a:xfrm>
            <a:off x="6891549" y="2007315"/>
            <a:ext cx="0" cy="4046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2757D3F-C6E6-4653-951F-A48EA99B2F76}"/>
              </a:ext>
            </a:extLst>
          </p:cNvPr>
          <p:cNvCxnSpPr/>
          <p:nvPr/>
        </p:nvCxnSpPr>
        <p:spPr>
          <a:xfrm>
            <a:off x="6665046" y="2007315"/>
            <a:ext cx="451372" cy="10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876B9FB-CC73-42A7-B1AD-B4F754E35177}"/>
              </a:ext>
            </a:extLst>
          </p:cNvPr>
          <p:cNvCxnSpPr/>
          <p:nvPr/>
        </p:nvCxnSpPr>
        <p:spPr>
          <a:xfrm>
            <a:off x="6665046" y="6054156"/>
            <a:ext cx="451372" cy="10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15D5D6A-6FE8-4373-86FB-CE270A5A6282}"/>
              </a:ext>
            </a:extLst>
          </p:cNvPr>
          <p:cNvSpPr/>
          <p:nvPr/>
        </p:nvSpPr>
        <p:spPr>
          <a:xfrm>
            <a:off x="1702965" y="3492180"/>
            <a:ext cx="804474" cy="3364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2-3 days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8905C4-A691-4F25-86BF-FEC7E5FEA68F}"/>
              </a:ext>
            </a:extLst>
          </p:cNvPr>
          <p:cNvSpPr/>
          <p:nvPr/>
        </p:nvSpPr>
        <p:spPr>
          <a:xfrm>
            <a:off x="6484982" y="3496532"/>
            <a:ext cx="804474" cy="3364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3-4 weeks</a:t>
            </a:r>
          </a:p>
        </p:txBody>
      </p:sp>
    </p:spTree>
    <p:extLst>
      <p:ext uri="{BB962C8B-B14F-4D97-AF65-F5344CB8AC3E}">
        <p14:creationId xmlns:p14="http://schemas.microsoft.com/office/powerpoint/2010/main" val="373135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47F14-AA13-43F9-B7D3-F6C0D03EF276}"/>
              </a:ext>
            </a:extLst>
          </p:cNvPr>
          <p:cNvSpPr txBox="1">
            <a:spLocks/>
          </p:cNvSpPr>
          <p:nvPr/>
        </p:nvSpPr>
        <p:spPr>
          <a:xfrm>
            <a:off x="571500" y="628975"/>
            <a:ext cx="11459670" cy="4949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+mn-lt"/>
              </a:rPr>
              <a:t>EIC Decision Criteria for Prioritization of CRIS Communication Initiatives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86A670-1A08-4CC1-8510-FF3E6BC9A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517" y="1206991"/>
            <a:ext cx="5378965" cy="52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0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501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MSU CRIS  Emerging Issues Committee</vt:lpstr>
      <vt:lpstr>PowerPoint Presentation</vt:lpstr>
      <vt:lpstr>Operating Principles for CRIS Research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MSU CRIS  Emerging Issues Committee</dc:title>
  <dc:creator>Magurany, Kelly</dc:creator>
  <cp:lastModifiedBy>Magurany, Kelly</cp:lastModifiedBy>
  <cp:revision>47</cp:revision>
  <dcterms:created xsi:type="dcterms:W3CDTF">2020-03-18T16:39:07Z</dcterms:created>
  <dcterms:modified xsi:type="dcterms:W3CDTF">2020-04-17T15:12:41Z</dcterms:modified>
</cp:coreProperties>
</file>